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2" r:id="rId2"/>
    <p:sldId id="263" r:id="rId3"/>
    <p:sldId id="264" r:id="rId4"/>
    <p:sldId id="269" r:id="rId5"/>
    <p:sldId id="267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5"/>
    <p:restoredTop sz="97158"/>
  </p:normalViewPr>
  <p:slideViewPr>
    <p:cSldViewPr snapToGrid="0" snapToObjects="1">
      <p:cViewPr varScale="1">
        <p:scale>
          <a:sx n="119" d="100"/>
          <a:sy n="119" d="100"/>
        </p:scale>
        <p:origin x="224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tiff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39B66-F5C5-9A44-8E3D-0BB2CE13A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基于</a:t>
            </a:r>
            <a:r>
              <a:rPr lang="en-US" altLang="ja-JP" dirty="0"/>
              <a:t>HMM+DNN</a:t>
            </a:r>
            <a:r>
              <a:rPr lang="ja-JP" altLang="en-US"/>
              <a:t>的语音识别系统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F1673-E159-9E40-931A-37DCBAB04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62FDF38-9F50-BF4C-9DBA-69D14B575443}"/>
              </a:ext>
            </a:extLst>
          </p:cNvPr>
          <p:cNvGrpSpPr/>
          <p:nvPr/>
        </p:nvGrpSpPr>
        <p:grpSpPr>
          <a:xfrm>
            <a:off x="7706506" y="2097088"/>
            <a:ext cx="4438385" cy="1423765"/>
            <a:chOff x="1264204" y="2629069"/>
            <a:chExt cx="8865963" cy="33145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CB3272F-F5A0-F245-A286-EB3880648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42488" y="2629069"/>
              <a:ext cx="3483741" cy="3314531"/>
            </a:xfrm>
            <a:prstGeom prst="rect">
              <a:avLst/>
            </a:prstGeom>
            <a:solidFill>
              <a:schemeClr val="accent1"/>
            </a:solidFill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6B8C6D6-8217-9644-976C-87CB8CCA7ACA}"/>
                </a:ext>
              </a:extLst>
            </p:cNvPr>
            <p:cNvSpPr txBox="1"/>
            <p:nvPr/>
          </p:nvSpPr>
          <p:spPr>
            <a:xfrm>
              <a:off x="1264204" y="2754487"/>
              <a:ext cx="2578283" cy="937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/>
                <a:t>用耳朵接收声音</a:t>
              </a:r>
              <a:r>
                <a:rPr lang="zh-CN" altLang="en-US" sz="1200" dirty="0"/>
                <a:t>，</a:t>
              </a:r>
              <a:r>
                <a:rPr lang="ja-JP" altLang="en-US" sz="1200"/>
                <a:t>但不足够</a:t>
              </a:r>
              <a:endParaRPr lang="en-US" sz="12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64588E0-6775-E446-BA87-6CA1FAAE379D}"/>
                </a:ext>
              </a:extLst>
            </p:cNvPr>
            <p:cNvSpPr txBox="1"/>
            <p:nvPr/>
          </p:nvSpPr>
          <p:spPr>
            <a:xfrm>
              <a:off x="7809184" y="2856729"/>
              <a:ext cx="2320983" cy="644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/>
                <a:t>用眼睛去观察</a:t>
              </a:r>
              <a:endParaRPr lang="en-US" sz="12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47B5C71-9499-AF40-B3D8-6038A88410D0}"/>
                </a:ext>
              </a:extLst>
            </p:cNvPr>
            <p:cNvSpPr txBox="1"/>
            <p:nvPr/>
          </p:nvSpPr>
          <p:spPr>
            <a:xfrm>
              <a:off x="7809184" y="4286333"/>
              <a:ext cx="1867404" cy="644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/>
                <a:t>全神贯注</a:t>
              </a:r>
              <a:endParaRPr lang="en-US" sz="12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F294FA3-B89B-FA41-9877-D06E3D69AC9A}"/>
                </a:ext>
              </a:extLst>
            </p:cNvPr>
            <p:cNvSpPr txBox="1"/>
            <p:nvPr/>
          </p:nvSpPr>
          <p:spPr>
            <a:xfrm>
              <a:off x="7809184" y="4993832"/>
              <a:ext cx="1867404" cy="644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/>
                <a:t>用心理解</a:t>
              </a:r>
              <a:endParaRPr lang="en-US" sz="12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940827-5093-614E-BD45-FAFA609E5E7F}"/>
                </a:ext>
              </a:extLst>
            </p:cNvPr>
            <p:cNvSpPr txBox="1"/>
            <p:nvPr/>
          </p:nvSpPr>
          <p:spPr>
            <a:xfrm>
              <a:off x="1264204" y="4539707"/>
              <a:ext cx="2371767" cy="937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G" altLang="ja-JP" sz="1200" dirty="0"/>
                <a:t>King</a:t>
              </a:r>
            </a:p>
            <a:p>
              <a:r>
                <a:rPr lang="en-US" altLang="ja-JP" sz="1200" dirty="0"/>
                <a:t>(</a:t>
              </a:r>
              <a:r>
                <a:rPr lang="ja-JP" altLang="en-US" sz="1200"/>
                <a:t>尊重讲话的人</a:t>
              </a:r>
              <a:r>
                <a:rPr lang="en-US" altLang="ja-JP" sz="1200" dirty="0"/>
                <a:t>)</a:t>
              </a:r>
              <a:endParaRPr lang="en-US" sz="1200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19DB873-F683-F348-9AB9-848DCDBE3964}"/>
                </a:ext>
              </a:extLst>
            </p:cNvPr>
            <p:cNvCxnSpPr>
              <a:cxnSpLocks/>
            </p:cNvCxnSpPr>
            <p:nvPr/>
          </p:nvCxnSpPr>
          <p:spPr>
            <a:xfrm>
              <a:off x="3635970" y="3228146"/>
              <a:ext cx="454468" cy="276999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F4DEBBB-AF3C-5241-AADD-25A8B4678D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776" y="4854298"/>
              <a:ext cx="716662" cy="42958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DF88B167-824D-AA40-AC1C-DF2E3AF4F9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3281" y="4518402"/>
              <a:ext cx="601822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FEFD98B-9558-0543-BAFD-860490FBD0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12682" y="3185595"/>
              <a:ext cx="532578" cy="257213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3025335-2184-0D48-8FCA-E8B09F0ED8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3281" y="5252481"/>
              <a:ext cx="601824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FA3833E-A690-DC4C-A7A6-4A75704913F2}"/>
              </a:ext>
            </a:extLst>
          </p:cNvPr>
          <p:cNvGrpSpPr/>
          <p:nvPr/>
        </p:nvGrpSpPr>
        <p:grpSpPr>
          <a:xfrm>
            <a:off x="2308573" y="3661801"/>
            <a:ext cx="3716668" cy="822248"/>
            <a:chOff x="4645479" y="1151875"/>
            <a:chExt cx="3172614" cy="1406568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04F47F91-77B7-D048-AA12-E4D36C262FD7}"/>
                </a:ext>
              </a:extLst>
            </p:cNvPr>
            <p:cNvSpPr/>
            <p:nvPr/>
          </p:nvSpPr>
          <p:spPr>
            <a:xfrm>
              <a:off x="4645479" y="1151875"/>
              <a:ext cx="3172614" cy="140656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 sz="1200"/>
            </a:p>
          </p:txBody>
        </p:sp>
        <p:sp>
          <p:nvSpPr>
            <p:cNvPr id="19" name="Can 18">
              <a:extLst>
                <a:ext uri="{FF2B5EF4-FFF2-40B4-BE49-F238E27FC236}">
                  <a16:creationId xmlns:a16="http://schemas.microsoft.com/office/drawing/2014/main" id="{0B6A74CE-4F81-2043-BD35-98DDBE38E07E}"/>
                </a:ext>
              </a:extLst>
            </p:cNvPr>
            <p:cNvSpPr/>
            <p:nvPr/>
          </p:nvSpPr>
          <p:spPr>
            <a:xfrm>
              <a:off x="4770319" y="1462867"/>
              <a:ext cx="922500" cy="861822"/>
            </a:xfrm>
            <a:prstGeom prst="can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声学模型</a:t>
              </a:r>
              <a:endParaRPr lang="en-SG" sz="1200" dirty="0">
                <a:solidFill>
                  <a:schemeClr val="tx1"/>
                </a:solidFill>
              </a:endParaRPr>
            </a:p>
          </p:txBody>
        </p:sp>
        <p:sp>
          <p:nvSpPr>
            <p:cNvPr id="20" name="Can 19">
              <a:extLst>
                <a:ext uri="{FF2B5EF4-FFF2-40B4-BE49-F238E27FC236}">
                  <a16:creationId xmlns:a16="http://schemas.microsoft.com/office/drawing/2014/main" id="{AE4DBF65-3105-7A4E-B765-8D18551F75E3}"/>
                </a:ext>
              </a:extLst>
            </p:cNvPr>
            <p:cNvSpPr/>
            <p:nvPr/>
          </p:nvSpPr>
          <p:spPr>
            <a:xfrm>
              <a:off x="6792421" y="1444249"/>
              <a:ext cx="931908" cy="861821"/>
            </a:xfrm>
            <a:prstGeom prst="can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语言模型</a:t>
              </a:r>
              <a:endParaRPr lang="en-SG" sz="1200" dirty="0">
                <a:solidFill>
                  <a:schemeClr val="tx1"/>
                </a:solidFill>
              </a:endParaRPr>
            </a:p>
          </p:txBody>
        </p:sp>
        <p:sp>
          <p:nvSpPr>
            <p:cNvPr id="21" name="Can 20">
              <a:extLst>
                <a:ext uri="{FF2B5EF4-FFF2-40B4-BE49-F238E27FC236}">
                  <a16:creationId xmlns:a16="http://schemas.microsoft.com/office/drawing/2014/main" id="{A9699F7D-5772-984F-B6E7-B84D1240263E}"/>
                </a:ext>
              </a:extLst>
            </p:cNvPr>
            <p:cNvSpPr/>
            <p:nvPr/>
          </p:nvSpPr>
          <p:spPr>
            <a:xfrm>
              <a:off x="5806169" y="1444250"/>
              <a:ext cx="879845" cy="861821"/>
            </a:xfrm>
            <a:prstGeom prst="can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字典</a:t>
              </a:r>
              <a:endParaRPr lang="en-SG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22" name="Plaque 21">
            <a:extLst>
              <a:ext uri="{FF2B5EF4-FFF2-40B4-BE49-F238E27FC236}">
                <a16:creationId xmlns:a16="http://schemas.microsoft.com/office/drawing/2014/main" id="{40226690-4500-6946-AAC0-7D33C8F44A59}"/>
              </a:ext>
            </a:extLst>
          </p:cNvPr>
          <p:cNvSpPr/>
          <p:nvPr/>
        </p:nvSpPr>
        <p:spPr>
          <a:xfrm>
            <a:off x="3426142" y="4719338"/>
            <a:ext cx="1619332" cy="381185"/>
          </a:xfrm>
          <a:prstGeom prst="plaque">
            <a:avLst/>
          </a:prstGeom>
          <a:solidFill>
            <a:schemeClr val="accent2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/>
                </a:solidFill>
              </a:rPr>
              <a:t>解码器</a:t>
            </a:r>
            <a:endParaRPr lang="en-SG" sz="1200" dirty="0">
              <a:solidFill>
                <a:schemeClr val="tx1"/>
              </a:solidFill>
            </a:endParaRPr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CCED94E6-DF40-F24A-8674-2AAB501A4469}"/>
              </a:ext>
            </a:extLst>
          </p:cNvPr>
          <p:cNvSpPr/>
          <p:nvPr/>
        </p:nvSpPr>
        <p:spPr>
          <a:xfrm>
            <a:off x="3992866" y="4497655"/>
            <a:ext cx="439491" cy="211024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sp>
        <p:nvSpPr>
          <p:cNvPr id="25" name="Flowchart: Multidocument 40">
            <a:extLst>
              <a:ext uri="{FF2B5EF4-FFF2-40B4-BE49-F238E27FC236}">
                <a16:creationId xmlns:a16="http://schemas.microsoft.com/office/drawing/2014/main" id="{67D37BB4-0849-5249-8A29-0091A17A7E52}"/>
              </a:ext>
            </a:extLst>
          </p:cNvPr>
          <p:cNvSpPr/>
          <p:nvPr/>
        </p:nvSpPr>
        <p:spPr>
          <a:xfrm>
            <a:off x="962151" y="2271629"/>
            <a:ext cx="1110636" cy="896682"/>
          </a:xfrm>
          <a:prstGeom prst="flowChartMultidocument">
            <a:avLst/>
          </a:prstGeom>
          <a:solidFill>
            <a:schemeClr val="accent4">
              <a:lumMod val="60000"/>
              <a:lumOff val="4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/>
                </a:solidFill>
              </a:rPr>
              <a:t>语料数据</a:t>
            </a:r>
            <a:endParaRPr lang="en-SG" sz="1200" dirty="0">
              <a:solidFill>
                <a:schemeClr val="tx1"/>
              </a:solidFill>
            </a:endParaRPr>
          </a:p>
        </p:txBody>
      </p:sp>
      <p:sp>
        <p:nvSpPr>
          <p:cNvPr id="26" name="Flowchart: Multidocument 41">
            <a:extLst>
              <a:ext uri="{FF2B5EF4-FFF2-40B4-BE49-F238E27FC236}">
                <a16:creationId xmlns:a16="http://schemas.microsoft.com/office/drawing/2014/main" id="{84FC06D3-147B-AC40-A538-18BC36612E94}"/>
              </a:ext>
            </a:extLst>
          </p:cNvPr>
          <p:cNvSpPr/>
          <p:nvPr/>
        </p:nvSpPr>
        <p:spPr>
          <a:xfrm>
            <a:off x="6094411" y="2234170"/>
            <a:ext cx="1090517" cy="897026"/>
          </a:xfrm>
          <a:prstGeom prst="flowChartMultidocument">
            <a:avLst/>
          </a:prstGeom>
          <a:solidFill>
            <a:schemeClr val="accent4">
              <a:lumMod val="60000"/>
              <a:lumOff val="4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/>
                </a:solidFill>
              </a:rPr>
              <a:t>文本数据</a:t>
            </a:r>
            <a:endParaRPr lang="en-SG" sz="1200" dirty="0">
              <a:solidFill>
                <a:schemeClr val="tx1"/>
              </a:solidFill>
            </a:endParaRPr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17888195-56BD-B347-8356-AD6D94FA6194}"/>
              </a:ext>
            </a:extLst>
          </p:cNvPr>
          <p:cNvSpPr/>
          <p:nvPr/>
        </p:nvSpPr>
        <p:spPr>
          <a:xfrm>
            <a:off x="2848998" y="3409193"/>
            <a:ext cx="439491" cy="231922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sp>
        <p:nvSpPr>
          <p:cNvPr id="28" name="Down Arrow 27">
            <a:extLst>
              <a:ext uri="{FF2B5EF4-FFF2-40B4-BE49-F238E27FC236}">
                <a16:creationId xmlns:a16="http://schemas.microsoft.com/office/drawing/2014/main" id="{DA7B4525-DDB2-3745-A8A3-4941FD4AA665}"/>
              </a:ext>
            </a:extLst>
          </p:cNvPr>
          <p:cNvSpPr/>
          <p:nvPr/>
        </p:nvSpPr>
        <p:spPr>
          <a:xfrm>
            <a:off x="5252134" y="3404892"/>
            <a:ext cx="439491" cy="231922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71DDD80-FF92-1649-8287-AD0D87F0F33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113751" y="2286112"/>
            <a:ext cx="716258" cy="867714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F9D4DC3-531D-E144-AC00-69B1134D350B}"/>
              </a:ext>
            </a:extLst>
          </p:cNvPr>
          <p:cNvGrpSpPr/>
          <p:nvPr/>
        </p:nvGrpSpPr>
        <p:grpSpPr>
          <a:xfrm>
            <a:off x="2347524" y="2337421"/>
            <a:ext cx="1459347" cy="993618"/>
            <a:chOff x="8504729" y="1076199"/>
            <a:chExt cx="1493559" cy="1033984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C8E479C2-150F-E448-A847-D51361D2CF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504729" y="1076199"/>
              <a:ext cx="1493559" cy="719772"/>
            </a:xfrm>
            <a:prstGeom prst="rect">
              <a:avLst/>
            </a:prstGeom>
          </p:spPr>
        </p:pic>
        <p:sp>
          <p:nvSpPr>
            <p:cNvPr id="32" name="Flowchart: Connector 61">
              <a:extLst>
                <a:ext uri="{FF2B5EF4-FFF2-40B4-BE49-F238E27FC236}">
                  <a16:creationId xmlns:a16="http://schemas.microsoft.com/office/drawing/2014/main" id="{ECD384DD-5B92-1D40-8FA9-FA9C3CF7094C}"/>
                </a:ext>
              </a:extLst>
            </p:cNvPr>
            <p:cNvSpPr/>
            <p:nvPr/>
          </p:nvSpPr>
          <p:spPr>
            <a:xfrm>
              <a:off x="8839516" y="1930163"/>
              <a:ext cx="201620" cy="180020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sz="1350"/>
            </a:p>
          </p:txBody>
        </p:sp>
        <p:sp>
          <p:nvSpPr>
            <p:cNvPr id="33" name="Flowchart: Connector 62">
              <a:extLst>
                <a:ext uri="{FF2B5EF4-FFF2-40B4-BE49-F238E27FC236}">
                  <a16:creationId xmlns:a16="http://schemas.microsoft.com/office/drawing/2014/main" id="{E9AC234F-1247-4A43-B5A3-A31BABC919F0}"/>
                </a:ext>
              </a:extLst>
            </p:cNvPr>
            <p:cNvSpPr/>
            <p:nvPr/>
          </p:nvSpPr>
          <p:spPr>
            <a:xfrm>
              <a:off x="9173810" y="1930163"/>
              <a:ext cx="201620" cy="180020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sz="1350"/>
            </a:p>
          </p:txBody>
        </p:sp>
        <p:sp>
          <p:nvSpPr>
            <p:cNvPr id="34" name="Flowchart: Connector 63">
              <a:extLst>
                <a:ext uri="{FF2B5EF4-FFF2-40B4-BE49-F238E27FC236}">
                  <a16:creationId xmlns:a16="http://schemas.microsoft.com/office/drawing/2014/main" id="{2EE56DFA-59B5-E94C-A546-2067E42E87FA}"/>
                </a:ext>
              </a:extLst>
            </p:cNvPr>
            <p:cNvSpPr/>
            <p:nvPr/>
          </p:nvSpPr>
          <p:spPr>
            <a:xfrm>
              <a:off x="9516342" y="1930163"/>
              <a:ext cx="201620" cy="180020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sz="1350"/>
            </a:p>
          </p:txBody>
        </p:sp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DABB3772-ACDB-9B48-BE06-91C9DD4254E1}"/>
                </a:ext>
              </a:extLst>
            </p:cNvPr>
            <p:cNvCxnSpPr>
              <a:stCxn id="32" idx="1"/>
              <a:endCxn id="32" idx="7"/>
            </p:cNvCxnSpPr>
            <p:nvPr/>
          </p:nvCxnSpPr>
          <p:spPr>
            <a:xfrm rot="5400000" flipH="1" flipV="1">
              <a:off x="8940326" y="1885243"/>
              <a:ext cx="12700" cy="142566"/>
            </a:xfrm>
            <a:prstGeom prst="curvedConnector3">
              <a:avLst>
                <a:gd name="adj1" fmla="val 122920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067D6F32-19DE-2040-BE64-201799C38433}"/>
                </a:ext>
              </a:extLst>
            </p:cNvPr>
            <p:cNvCxnSpPr/>
            <p:nvPr/>
          </p:nvCxnSpPr>
          <p:spPr>
            <a:xfrm rot="5400000" flipH="1" flipV="1">
              <a:off x="9602284" y="1892828"/>
              <a:ext cx="12700" cy="142566"/>
            </a:xfrm>
            <a:prstGeom prst="curvedConnector3">
              <a:avLst>
                <a:gd name="adj1" fmla="val 122920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C2C18266-CA40-F647-9FBF-3AE4D6D9BF47}"/>
                </a:ext>
              </a:extLst>
            </p:cNvPr>
            <p:cNvCxnSpPr/>
            <p:nvPr/>
          </p:nvCxnSpPr>
          <p:spPr>
            <a:xfrm rot="5400000" flipH="1" flipV="1">
              <a:off x="9260447" y="1885243"/>
              <a:ext cx="12700" cy="142566"/>
            </a:xfrm>
            <a:prstGeom prst="curvedConnector3">
              <a:avLst>
                <a:gd name="adj1" fmla="val 122920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D2C49FE-3F7E-E44C-9B4A-E906EC443AA8}"/>
                </a:ext>
              </a:extLst>
            </p:cNvPr>
            <p:cNvCxnSpPr>
              <a:endCxn id="32" idx="2"/>
            </p:cNvCxnSpPr>
            <p:nvPr/>
          </p:nvCxnSpPr>
          <p:spPr>
            <a:xfrm>
              <a:off x="8719037" y="2020173"/>
              <a:ext cx="1204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CD1F762A-91E1-5148-A976-D287F2FF1206}"/>
                </a:ext>
              </a:extLst>
            </p:cNvPr>
            <p:cNvCxnSpPr>
              <a:stCxn id="32" idx="6"/>
              <a:endCxn id="33" idx="2"/>
            </p:cNvCxnSpPr>
            <p:nvPr/>
          </p:nvCxnSpPr>
          <p:spPr>
            <a:xfrm>
              <a:off x="9041136" y="2020173"/>
              <a:ext cx="132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056E5BF7-0FFB-2941-A38C-DF8B2D1A0D64}"/>
                </a:ext>
              </a:extLst>
            </p:cNvPr>
            <p:cNvCxnSpPr>
              <a:endCxn id="34" idx="2"/>
            </p:cNvCxnSpPr>
            <p:nvPr/>
          </p:nvCxnSpPr>
          <p:spPr>
            <a:xfrm>
              <a:off x="9338080" y="2020173"/>
              <a:ext cx="17826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95DECB1-0CBA-4D41-83DE-711AB9602219}"/>
                </a:ext>
              </a:extLst>
            </p:cNvPr>
            <p:cNvCxnSpPr>
              <a:stCxn id="34" idx="6"/>
            </p:cNvCxnSpPr>
            <p:nvPr/>
          </p:nvCxnSpPr>
          <p:spPr>
            <a:xfrm>
              <a:off x="9717962" y="2020173"/>
              <a:ext cx="14091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Down Arrow 41">
            <a:extLst>
              <a:ext uri="{FF2B5EF4-FFF2-40B4-BE49-F238E27FC236}">
                <a16:creationId xmlns:a16="http://schemas.microsoft.com/office/drawing/2014/main" id="{BA7C767D-DC94-FE4E-AFAE-760CE71EA52A}"/>
              </a:ext>
            </a:extLst>
          </p:cNvPr>
          <p:cNvSpPr/>
          <p:nvPr/>
        </p:nvSpPr>
        <p:spPr>
          <a:xfrm rot="16200000">
            <a:off x="1990410" y="2621552"/>
            <a:ext cx="439491" cy="196835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sp>
        <p:nvSpPr>
          <p:cNvPr id="43" name="Down Arrow 42">
            <a:extLst>
              <a:ext uri="{FF2B5EF4-FFF2-40B4-BE49-F238E27FC236}">
                <a16:creationId xmlns:a16="http://schemas.microsoft.com/office/drawing/2014/main" id="{984B8390-EC78-5848-B190-58FF02184390}"/>
              </a:ext>
            </a:extLst>
          </p:cNvPr>
          <p:cNvSpPr/>
          <p:nvPr/>
        </p:nvSpPr>
        <p:spPr>
          <a:xfrm rot="5400000">
            <a:off x="5728383" y="2584839"/>
            <a:ext cx="439491" cy="196835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sp>
        <p:nvSpPr>
          <p:cNvPr id="47" name="Flowchart: Process 48">
            <a:extLst>
              <a:ext uri="{FF2B5EF4-FFF2-40B4-BE49-F238E27FC236}">
                <a16:creationId xmlns:a16="http://schemas.microsoft.com/office/drawing/2014/main" id="{0ECFE9EB-9D9C-0240-817F-7C787E692ED1}"/>
              </a:ext>
            </a:extLst>
          </p:cNvPr>
          <p:cNvSpPr/>
          <p:nvPr/>
        </p:nvSpPr>
        <p:spPr>
          <a:xfrm>
            <a:off x="3681993" y="5306814"/>
            <a:ext cx="1107629" cy="334115"/>
          </a:xfrm>
          <a:prstGeom prst="flowChartProcess">
            <a:avLst/>
          </a:prstGeom>
          <a:solidFill>
            <a:schemeClr val="accent2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/>
                </a:solidFill>
              </a:rPr>
              <a:t>识别</a:t>
            </a:r>
            <a:endParaRPr lang="en-SG" sz="1200" dirty="0">
              <a:solidFill>
                <a:schemeClr val="tx1"/>
              </a:solidFill>
            </a:endParaRPr>
          </a:p>
        </p:txBody>
      </p:sp>
      <p:sp>
        <p:nvSpPr>
          <p:cNvPr id="48" name="Right Arrow 47">
            <a:extLst>
              <a:ext uri="{FF2B5EF4-FFF2-40B4-BE49-F238E27FC236}">
                <a16:creationId xmlns:a16="http://schemas.microsoft.com/office/drawing/2014/main" id="{FDE172B6-0CCE-704D-9EA5-96333B52857A}"/>
              </a:ext>
            </a:extLst>
          </p:cNvPr>
          <p:cNvSpPr/>
          <p:nvPr/>
        </p:nvSpPr>
        <p:spPr>
          <a:xfrm rot="5400000">
            <a:off x="4117217" y="5024091"/>
            <a:ext cx="190786" cy="374660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pic>
        <p:nvPicPr>
          <p:cNvPr id="50" name="Picture 8">
            <a:extLst>
              <a:ext uri="{FF2B5EF4-FFF2-40B4-BE49-F238E27FC236}">
                <a16:creationId xmlns:a16="http://schemas.microsoft.com/office/drawing/2014/main" id="{C3B3ADEA-0E84-054E-A3F2-77E41EACD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49096" y="5311505"/>
            <a:ext cx="1247735" cy="384945"/>
          </a:xfrm>
          <a:prstGeom prst="rect">
            <a:avLst/>
          </a:prstGeom>
          <a:solidFill>
            <a:srgbClr val="FF0000"/>
          </a:solidFill>
        </p:spPr>
      </p:pic>
      <p:sp>
        <p:nvSpPr>
          <p:cNvPr id="51" name="Flowchart: Process 48">
            <a:extLst>
              <a:ext uri="{FF2B5EF4-FFF2-40B4-BE49-F238E27FC236}">
                <a16:creationId xmlns:a16="http://schemas.microsoft.com/office/drawing/2014/main" id="{5D7714B4-0493-9649-978F-1342609804B0}"/>
              </a:ext>
            </a:extLst>
          </p:cNvPr>
          <p:cNvSpPr/>
          <p:nvPr/>
        </p:nvSpPr>
        <p:spPr>
          <a:xfrm>
            <a:off x="2428853" y="5312983"/>
            <a:ext cx="1032112" cy="327946"/>
          </a:xfrm>
          <a:prstGeom prst="flowChartProcess">
            <a:avLst/>
          </a:prstGeom>
          <a:solidFill>
            <a:schemeClr val="accent2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chemeClr val="tx1"/>
                </a:solidFill>
              </a:rPr>
              <a:t>特征提取</a:t>
            </a:r>
            <a:endParaRPr lang="en-SG" sz="1200" dirty="0">
              <a:solidFill>
                <a:schemeClr val="tx1"/>
              </a:solidFill>
            </a:endParaRPr>
          </a:p>
        </p:txBody>
      </p:sp>
      <p:sp>
        <p:nvSpPr>
          <p:cNvPr id="53" name="Down Arrow 52">
            <a:extLst>
              <a:ext uri="{FF2B5EF4-FFF2-40B4-BE49-F238E27FC236}">
                <a16:creationId xmlns:a16="http://schemas.microsoft.com/office/drawing/2014/main" id="{DF8FBBE0-46C1-EC40-994E-FB1FA23C83AC}"/>
              </a:ext>
            </a:extLst>
          </p:cNvPr>
          <p:cNvSpPr/>
          <p:nvPr/>
        </p:nvSpPr>
        <p:spPr>
          <a:xfrm rot="16200000">
            <a:off x="2138321" y="5420557"/>
            <a:ext cx="341358" cy="150693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sp>
        <p:nvSpPr>
          <p:cNvPr id="54" name="Down Arrow 53">
            <a:extLst>
              <a:ext uri="{FF2B5EF4-FFF2-40B4-BE49-F238E27FC236}">
                <a16:creationId xmlns:a16="http://schemas.microsoft.com/office/drawing/2014/main" id="{E351C414-EE67-6D44-9C90-F081897D65E8}"/>
              </a:ext>
            </a:extLst>
          </p:cNvPr>
          <p:cNvSpPr/>
          <p:nvPr/>
        </p:nvSpPr>
        <p:spPr>
          <a:xfrm rot="16200000">
            <a:off x="3407028" y="5414349"/>
            <a:ext cx="341358" cy="163122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sp>
        <p:nvSpPr>
          <p:cNvPr id="55" name="Down Arrow 54">
            <a:extLst>
              <a:ext uri="{FF2B5EF4-FFF2-40B4-BE49-F238E27FC236}">
                <a16:creationId xmlns:a16="http://schemas.microsoft.com/office/drawing/2014/main" id="{6FCA6361-5836-6041-B6F1-ED6EBC66F9D5}"/>
              </a:ext>
            </a:extLst>
          </p:cNvPr>
          <p:cNvSpPr/>
          <p:nvPr/>
        </p:nvSpPr>
        <p:spPr>
          <a:xfrm rot="16200000">
            <a:off x="4735821" y="5401922"/>
            <a:ext cx="341358" cy="165628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CEAC4D3-C3DC-7743-8CBD-22A60FB878F0}"/>
              </a:ext>
            </a:extLst>
          </p:cNvPr>
          <p:cNvSpPr txBox="1"/>
          <p:nvPr/>
        </p:nvSpPr>
        <p:spPr>
          <a:xfrm>
            <a:off x="5102775" y="5325224"/>
            <a:ext cx="1217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文</a:t>
            </a:r>
            <a:r>
              <a:rPr lang="zh-CN" altLang="en-US" sz="1400" dirty="0"/>
              <a:t> </a:t>
            </a:r>
            <a:r>
              <a:rPr lang="ja-JP" altLang="en-US" sz="1400"/>
              <a:t>本</a:t>
            </a:r>
            <a:r>
              <a:rPr lang="zh-CN" altLang="en-US" sz="1400" dirty="0"/>
              <a:t> </a:t>
            </a:r>
            <a:r>
              <a:rPr lang="ja-JP" altLang="en-US" sz="1400"/>
              <a:t>输</a:t>
            </a:r>
            <a:r>
              <a:rPr lang="zh-CN" altLang="en-US" sz="1400" dirty="0"/>
              <a:t> </a:t>
            </a:r>
            <a:r>
              <a:rPr lang="ja-JP" altLang="en-US" sz="1400"/>
              <a:t>出</a:t>
            </a:r>
            <a:endParaRPr lang="en-US" sz="1400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27A3C10-C2E5-9A4C-ADB7-D2E1D4AE37C1}"/>
              </a:ext>
            </a:extLst>
          </p:cNvPr>
          <p:cNvGrpSpPr/>
          <p:nvPr/>
        </p:nvGrpSpPr>
        <p:grpSpPr>
          <a:xfrm>
            <a:off x="6975195" y="4892348"/>
            <a:ext cx="4263837" cy="1023387"/>
            <a:chOff x="7604510" y="3843600"/>
            <a:chExt cx="4263837" cy="1023387"/>
          </a:xfrm>
        </p:grpSpPr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300081C3-6FB8-B54B-BA62-428986B34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604510" y="3843600"/>
              <a:ext cx="4106008" cy="546183"/>
            </a:xfrm>
            <a:prstGeom prst="rect">
              <a:avLst/>
            </a:prstGeom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3826EEE-92BF-0846-AA37-4B58086140D2}"/>
                </a:ext>
              </a:extLst>
            </p:cNvPr>
            <p:cNvSpPr txBox="1"/>
            <p:nvPr/>
          </p:nvSpPr>
          <p:spPr>
            <a:xfrm>
              <a:off x="9530499" y="4497655"/>
              <a:ext cx="11689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/>
                <a:t>声学模型</a:t>
              </a:r>
              <a:endParaRPr lang="en-US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173B0CB-1CB2-2C4B-9CCF-CD15E96201D8}"/>
                </a:ext>
              </a:extLst>
            </p:cNvPr>
            <p:cNvSpPr txBox="1"/>
            <p:nvPr/>
          </p:nvSpPr>
          <p:spPr>
            <a:xfrm>
              <a:off x="10699423" y="4497655"/>
              <a:ext cx="11689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/>
                <a:t>语言模型</a:t>
              </a:r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ACA5291-A27C-5B40-9046-134BA8894B71}"/>
              </a:ext>
            </a:extLst>
          </p:cNvPr>
          <p:cNvSpPr txBox="1"/>
          <p:nvPr/>
        </p:nvSpPr>
        <p:spPr>
          <a:xfrm>
            <a:off x="1173618" y="6163714"/>
            <a:ext cx="9745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英语</a:t>
            </a:r>
            <a:r>
              <a:rPr lang="zh-CN" altLang="en-US" dirty="0"/>
              <a:t>，</a:t>
            </a:r>
            <a:r>
              <a:rPr lang="ja-JP" altLang="en-US"/>
              <a:t>普通话</a:t>
            </a:r>
            <a:r>
              <a:rPr lang="zh-CN" altLang="en-US" dirty="0"/>
              <a:t>，</a:t>
            </a:r>
            <a:r>
              <a:rPr lang="ja-JP" altLang="en-US"/>
              <a:t>马来语</a:t>
            </a:r>
            <a:r>
              <a:rPr lang="zh-CN" altLang="en-US" dirty="0"/>
              <a:t>，</a:t>
            </a:r>
            <a:r>
              <a:rPr lang="ja-JP" altLang="en-US"/>
              <a:t>淡米尔语</a:t>
            </a:r>
            <a:r>
              <a:rPr lang="zh-CN" altLang="en-US" dirty="0"/>
              <a:t>，</a:t>
            </a:r>
            <a:r>
              <a:rPr lang="ja-JP" altLang="en-US"/>
              <a:t>印尼语</a:t>
            </a:r>
            <a:r>
              <a:rPr lang="zh-CN" altLang="en-US" dirty="0"/>
              <a:t>，</a:t>
            </a:r>
            <a:r>
              <a:rPr lang="ja-JP" altLang="en-US"/>
              <a:t>越南语</a:t>
            </a:r>
            <a:r>
              <a:rPr lang="zh-CN" altLang="en-US" dirty="0"/>
              <a:t>，</a:t>
            </a:r>
            <a:r>
              <a:rPr lang="ja-JP" altLang="en-US"/>
              <a:t>广东话</a:t>
            </a:r>
            <a:r>
              <a:rPr lang="en-US" altLang="ja-JP" dirty="0"/>
              <a:t> … …</a:t>
            </a:r>
            <a:endParaRPr lang="en-US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4DFAE334-DCCE-084B-8103-C634574F1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64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9B8C5-A4B2-D24A-85DE-A557A22B0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应用场景</a:t>
            </a:r>
            <a:r>
              <a:rPr lang="zh-CN" altLang="en-US" dirty="0"/>
              <a:t>（</a:t>
            </a:r>
            <a:r>
              <a:rPr lang="ja-JP" altLang="en-US"/>
              <a:t>一</a:t>
            </a:r>
            <a:r>
              <a:rPr lang="zh-CN" altLang="en-US" dirty="0"/>
              <a:t>）</a:t>
            </a:r>
            <a:r>
              <a:rPr lang="ja-JP" altLang="en-US"/>
              <a:t>国家法院</a:t>
            </a:r>
            <a:r>
              <a:rPr lang="zh-CN" altLang="en-US" dirty="0"/>
              <a:t>“</a:t>
            </a:r>
            <a:r>
              <a:rPr lang="ja-JP" altLang="en-US"/>
              <a:t>法庭智能转录系统</a:t>
            </a:r>
            <a:r>
              <a:rPr lang="zh-CN" altLang="en-US" dirty="0"/>
              <a:t>”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4F8CF-1C99-6644-B77F-874EFC68D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建模时</a:t>
            </a:r>
            <a:endParaRPr lang="en-SG" altLang="ja-JP" dirty="0"/>
          </a:p>
          <a:p>
            <a:pPr lvl="1"/>
            <a:r>
              <a:rPr lang="ja-JP" altLang="en-US"/>
              <a:t>混合</a:t>
            </a:r>
            <a:r>
              <a:rPr lang="ja-JP" altLang="en-SG"/>
              <a:t>不同</a:t>
            </a:r>
            <a:r>
              <a:rPr lang="ja-JP" altLang="en-US"/>
              <a:t>口音的英语</a:t>
            </a:r>
            <a:r>
              <a:rPr lang="zh-CN" altLang="en-US" dirty="0"/>
              <a:t>：</a:t>
            </a:r>
            <a:r>
              <a:rPr lang="ja-JP" altLang="en-US"/>
              <a:t>美式英语</a:t>
            </a:r>
            <a:r>
              <a:rPr lang="zh-CN" altLang="en-US" dirty="0"/>
              <a:t>，</a:t>
            </a:r>
            <a:r>
              <a:rPr lang="ja-JP" altLang="en-US"/>
              <a:t>英式英语</a:t>
            </a:r>
            <a:r>
              <a:rPr lang="zh-CN" altLang="en-US" dirty="0"/>
              <a:t>，</a:t>
            </a:r>
            <a:r>
              <a:rPr lang="ja-JP" altLang="en-US"/>
              <a:t>新加坡英语</a:t>
            </a:r>
            <a:endParaRPr lang="en-SG" altLang="ja-JP" dirty="0"/>
          </a:p>
          <a:p>
            <a:pPr lvl="1"/>
            <a:r>
              <a:rPr lang="ja-JP" altLang="en-US"/>
              <a:t>真实庭审数据</a:t>
            </a:r>
            <a:endParaRPr lang="en-SG" altLang="ja-JP" dirty="0"/>
          </a:p>
          <a:p>
            <a:r>
              <a:rPr lang="ja-JP" altLang="en-US"/>
              <a:t>分布式麦克风</a:t>
            </a:r>
            <a:r>
              <a:rPr lang="zh-CN" altLang="en-US" dirty="0"/>
              <a:t>，</a:t>
            </a:r>
            <a:r>
              <a:rPr lang="ja-JP" altLang="en-US"/>
              <a:t>可处理多人同时讲话情景</a:t>
            </a:r>
            <a:endParaRPr lang="en-US" altLang="ja-JP" dirty="0"/>
          </a:p>
          <a:p>
            <a:pPr lvl="1"/>
            <a:r>
              <a:rPr lang="ja-JP" altLang="en-US"/>
              <a:t>法官</a:t>
            </a:r>
            <a:r>
              <a:rPr lang="zh-CN" altLang="en-US" dirty="0"/>
              <a:t>，</a:t>
            </a:r>
            <a:r>
              <a:rPr lang="ja-JP" altLang="en-US"/>
              <a:t>公诉人</a:t>
            </a:r>
            <a:r>
              <a:rPr lang="zh-CN" altLang="en-US" dirty="0"/>
              <a:t>，</a:t>
            </a:r>
            <a:r>
              <a:rPr lang="ja-JP" altLang="en-US"/>
              <a:t>证人</a:t>
            </a:r>
            <a:r>
              <a:rPr lang="zh-CN" altLang="en-US" dirty="0"/>
              <a:t>，</a:t>
            </a:r>
            <a:r>
              <a:rPr lang="ja-JP" altLang="en-US"/>
              <a:t>辩护律师等等</a:t>
            </a:r>
            <a:endParaRPr lang="en-SG" altLang="ja-JP" dirty="0"/>
          </a:p>
          <a:p>
            <a:r>
              <a:rPr lang="ja-JP" altLang="en-US"/>
              <a:t>实时转录</a:t>
            </a:r>
            <a:endParaRPr lang="en-US" altLang="ja-JP" dirty="0"/>
          </a:p>
          <a:p>
            <a:r>
              <a:rPr lang="ja-JP" altLang="en-US"/>
              <a:t>自动加入标点符号</a:t>
            </a:r>
            <a:r>
              <a:rPr lang="zh-CN" altLang="en-US" dirty="0"/>
              <a:t>，</a:t>
            </a:r>
            <a:r>
              <a:rPr lang="ja-JP" altLang="en-US"/>
              <a:t>大小写</a:t>
            </a:r>
            <a:r>
              <a:rPr lang="zh-CN" altLang="en-US" dirty="0"/>
              <a:t>，</a:t>
            </a:r>
            <a:r>
              <a:rPr lang="ja-JP" altLang="en-US"/>
              <a:t>提高可读性</a:t>
            </a:r>
            <a:endParaRPr lang="en-SG" altLang="ja-JP" dirty="0"/>
          </a:p>
          <a:p>
            <a:endParaRPr lang="en-SG" altLang="zh-CN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CB2C95-933F-3549-9D72-DDEB471F90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377" y="3930713"/>
            <a:ext cx="5014908" cy="275268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E24C2-F86C-E147-98A2-041B537A2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027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83A7C-5819-564A-A96C-11EEFF9B9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应用场景</a:t>
            </a:r>
            <a:r>
              <a:rPr lang="zh-CN" altLang="en-US" dirty="0"/>
              <a:t>（</a:t>
            </a:r>
            <a:r>
              <a:rPr lang="ja-JP" altLang="en-US"/>
              <a:t>二</a:t>
            </a:r>
            <a:r>
              <a:rPr lang="zh-CN" altLang="en-US" dirty="0"/>
              <a:t>）</a:t>
            </a:r>
            <a:r>
              <a:rPr lang="ja-JP" altLang="en-US"/>
              <a:t>民航局空中管理语音识别系统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FA9422-E349-E747-A15C-4D3B6BD8AF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3235" y="1693749"/>
            <a:ext cx="5476272" cy="3654506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E6D7E70-B3B5-5C4F-854E-28569F41E3EF}"/>
              </a:ext>
            </a:extLst>
          </p:cNvPr>
          <p:cNvSpPr txBox="1">
            <a:spLocks/>
          </p:cNvSpPr>
          <p:nvPr/>
        </p:nvSpPr>
        <p:spPr>
          <a:xfrm>
            <a:off x="1141412" y="2097088"/>
            <a:ext cx="9905999" cy="42639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SG"/>
              <a:t>富有挑战性的</a:t>
            </a:r>
            <a:r>
              <a:rPr lang="ja-JP" altLang="en-US"/>
              <a:t>课题</a:t>
            </a:r>
            <a:endParaRPr lang="en-SG" altLang="ja-JP" dirty="0"/>
          </a:p>
          <a:p>
            <a:pPr lvl="1"/>
            <a:r>
              <a:rPr lang="en-US" altLang="ja-JP" dirty="0"/>
              <a:t>VHF</a:t>
            </a:r>
            <a:r>
              <a:rPr lang="ja-JP" altLang="en-US"/>
              <a:t>信号</a:t>
            </a:r>
            <a:r>
              <a:rPr lang="en-US" altLang="ja-JP" dirty="0"/>
              <a:t> 8000Hz</a:t>
            </a:r>
          </a:p>
          <a:p>
            <a:pPr lvl="1"/>
            <a:r>
              <a:rPr lang="ja-JP" altLang="en-US"/>
              <a:t>易受环境干扰</a:t>
            </a:r>
            <a:r>
              <a:rPr lang="zh-CN" altLang="en-US" dirty="0"/>
              <a:t>（</a:t>
            </a:r>
            <a:r>
              <a:rPr lang="ja-JP" altLang="en-US"/>
              <a:t>信道噪音</a:t>
            </a:r>
            <a:r>
              <a:rPr lang="zh-CN" altLang="en-US" dirty="0"/>
              <a:t>，</a:t>
            </a:r>
            <a:r>
              <a:rPr lang="ja-JP" altLang="en-US"/>
              <a:t>引擎噪音</a:t>
            </a:r>
            <a:r>
              <a:rPr lang="zh-CN" altLang="en-US" dirty="0"/>
              <a:t>）</a:t>
            </a:r>
            <a:endParaRPr lang="en-SG" altLang="zh-CN" dirty="0"/>
          </a:p>
          <a:p>
            <a:pPr lvl="1"/>
            <a:r>
              <a:rPr lang="ja-JP" altLang="en-US"/>
              <a:t>机长不同口音</a:t>
            </a:r>
            <a:endParaRPr lang="en-SG" altLang="ja-JP" dirty="0"/>
          </a:p>
          <a:p>
            <a:pPr lvl="1"/>
            <a:r>
              <a:rPr lang="ja-JP" altLang="en-US"/>
              <a:t>术语</a:t>
            </a:r>
            <a:endParaRPr lang="en-SG" altLang="ja-JP" dirty="0"/>
          </a:p>
          <a:p>
            <a:r>
              <a:rPr lang="ja-JP" altLang="en-US"/>
              <a:t>语音识别</a:t>
            </a:r>
            <a:r>
              <a:rPr lang="ja-JP" altLang="en-SG"/>
              <a:t>提升</a:t>
            </a:r>
            <a:r>
              <a:rPr lang="ja-JP" altLang="en-US"/>
              <a:t>操作安全</a:t>
            </a:r>
            <a:endParaRPr lang="en-SG" altLang="ja-JP" dirty="0"/>
          </a:p>
          <a:p>
            <a:r>
              <a:rPr lang="ja-JP" altLang="en-US"/>
              <a:t>情景</a:t>
            </a:r>
            <a:r>
              <a:rPr lang="zh-CN" altLang="en-US" dirty="0"/>
              <a:t>：</a:t>
            </a:r>
            <a:endParaRPr lang="en-SG" altLang="zh-CN" dirty="0"/>
          </a:p>
          <a:p>
            <a:pPr lvl="1"/>
            <a:r>
              <a:rPr lang="ja-JP" altLang="en-US"/>
              <a:t>假如第一跑道关闭</a:t>
            </a:r>
            <a:endParaRPr lang="en-SG" altLang="ja-JP" dirty="0"/>
          </a:p>
          <a:p>
            <a:pPr marL="457200" lvl="1" indent="0">
              <a:buNone/>
            </a:pPr>
            <a:r>
              <a:rPr lang="zh-CN" altLang="en-US" dirty="0"/>
              <a:t>   </a:t>
            </a:r>
            <a:r>
              <a:rPr lang="ja-JP" altLang="en-US"/>
              <a:t>塔台口误</a:t>
            </a:r>
            <a:r>
              <a:rPr lang="zh-CN" altLang="en-US" dirty="0"/>
              <a:t>，</a:t>
            </a:r>
            <a:r>
              <a:rPr lang="ja-JP" altLang="en-US"/>
              <a:t>给出错误指示命令飞机在第一跑道降落</a:t>
            </a:r>
            <a:endParaRPr lang="en-SG" altLang="ja-JP" dirty="0"/>
          </a:p>
          <a:p>
            <a:pPr marL="457200" lvl="1" indent="0">
              <a:buNone/>
            </a:pPr>
            <a:r>
              <a:rPr lang="zh-CN" altLang="en-US" dirty="0"/>
              <a:t>   </a:t>
            </a:r>
            <a:r>
              <a:rPr lang="ja-JP" altLang="en-US"/>
              <a:t>语音识别系统此时将给出警告</a:t>
            </a:r>
            <a:endParaRPr lang="en-SG" altLang="ja-JP" dirty="0"/>
          </a:p>
          <a:p>
            <a:pPr lvl="1"/>
            <a:r>
              <a:rPr lang="en-SG" altLang="ja-JP" dirty="0"/>
              <a:t>Backlog </a:t>
            </a:r>
            <a:r>
              <a:rPr lang="ja-JP" altLang="en-SG"/>
              <a:t>文本</a:t>
            </a:r>
            <a:r>
              <a:rPr lang="ja-JP" altLang="en-US"/>
              <a:t>搜索</a:t>
            </a:r>
            <a:endParaRPr lang="en-SG" altLang="ja-JP" dirty="0"/>
          </a:p>
          <a:p>
            <a:pPr marL="457200" lvl="1" indent="0">
              <a:buNone/>
            </a:pPr>
            <a:endParaRPr lang="en-SG" altLang="ja-JP" dirty="0"/>
          </a:p>
          <a:p>
            <a:endParaRPr lang="en-SG" altLang="zh-CN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200A02-06B9-D147-AF22-D957B452F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574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DB85C-D6ED-C945-BE14-969AB324B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语音识别面对的挑战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16D58-C1CB-3B4A-AA50-7D476D49F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ja-JP" altLang="en-US"/>
              <a:t>需要大量手工标注的语料</a:t>
            </a:r>
            <a:r>
              <a:rPr lang="zh-CN" altLang="en-US" dirty="0"/>
              <a:t>（</a:t>
            </a:r>
            <a:r>
              <a:rPr lang="en-US" altLang="zh-CN" dirty="0"/>
              <a:t>i.e. </a:t>
            </a:r>
            <a:r>
              <a:rPr lang="ja-JP" altLang="en-US"/>
              <a:t>数据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ja-JP" altLang="en-US"/>
              <a:t>朗读数据</a:t>
            </a:r>
            <a:r>
              <a:rPr lang="zh-CN" altLang="en-US" dirty="0"/>
              <a:t> － </a:t>
            </a:r>
            <a:r>
              <a:rPr lang="en-US" altLang="zh-CN" dirty="0"/>
              <a:t>4-6</a:t>
            </a:r>
            <a:r>
              <a:rPr lang="ja-JP" altLang="en-US"/>
              <a:t>倍时间</a:t>
            </a:r>
            <a:endParaRPr lang="en-SG" altLang="ja-JP" dirty="0"/>
          </a:p>
          <a:p>
            <a:pPr lvl="1"/>
            <a:r>
              <a:rPr lang="ja-JP" altLang="en-US"/>
              <a:t>新闻播报</a:t>
            </a:r>
            <a:r>
              <a:rPr lang="zh-CN" altLang="en-US" dirty="0"/>
              <a:t> － </a:t>
            </a:r>
            <a:r>
              <a:rPr lang="en-US" altLang="zh-CN" dirty="0"/>
              <a:t>6-8</a:t>
            </a:r>
            <a:r>
              <a:rPr lang="ja-JP" altLang="en-US"/>
              <a:t>倍时间</a:t>
            </a:r>
            <a:endParaRPr lang="en-SG" altLang="ja-JP" dirty="0"/>
          </a:p>
          <a:p>
            <a:pPr lvl="1"/>
            <a:r>
              <a:rPr lang="ja-JP" altLang="en-US"/>
              <a:t>对话数据</a:t>
            </a:r>
            <a:r>
              <a:rPr lang="zh-CN" altLang="en-US" dirty="0"/>
              <a:t> － </a:t>
            </a:r>
            <a:r>
              <a:rPr lang="en-US" altLang="zh-CN" dirty="0"/>
              <a:t>10</a:t>
            </a:r>
            <a:r>
              <a:rPr lang="zh-CN" altLang="en-US" dirty="0"/>
              <a:t>－</a:t>
            </a:r>
            <a:r>
              <a:rPr lang="en-US" altLang="zh-CN" dirty="0"/>
              <a:t>20</a:t>
            </a:r>
            <a:r>
              <a:rPr lang="ja-JP" altLang="en-US"/>
              <a:t>倍时间</a:t>
            </a:r>
            <a:r>
              <a:rPr lang="zh-CN" altLang="en-US" dirty="0"/>
              <a:t>，</a:t>
            </a:r>
            <a:r>
              <a:rPr lang="ja-JP" altLang="en-US"/>
              <a:t>成本昂贵</a:t>
            </a:r>
            <a:endParaRPr lang="en-SG" altLang="zh-CN" dirty="0"/>
          </a:p>
          <a:p>
            <a:r>
              <a:rPr lang="ja-JP" altLang="en-US"/>
              <a:t>需要涵盖不同口音或者针对特定口音</a:t>
            </a:r>
            <a:endParaRPr lang="en-SG" altLang="ja-JP" dirty="0"/>
          </a:p>
          <a:p>
            <a:r>
              <a:rPr lang="ja-JP" altLang="en-US"/>
              <a:t>混合语言</a:t>
            </a:r>
            <a:r>
              <a:rPr lang="zh-CN" altLang="en-US" dirty="0"/>
              <a:t>：</a:t>
            </a:r>
            <a:r>
              <a:rPr lang="ja-JP" altLang="en-US"/>
              <a:t>英语参杂华语</a:t>
            </a:r>
            <a:r>
              <a:rPr lang="zh-CN" altLang="en-US" dirty="0"/>
              <a:t>，</a:t>
            </a:r>
            <a:r>
              <a:rPr lang="ja-JP" altLang="en-US"/>
              <a:t>英语参杂马来语</a:t>
            </a:r>
            <a:endParaRPr lang="en-SG" altLang="ja-JP" dirty="0"/>
          </a:p>
          <a:p>
            <a:r>
              <a:rPr lang="ja-JP" altLang="en-US"/>
              <a:t>不同噪音背景</a:t>
            </a:r>
            <a:endParaRPr lang="en-SG" altLang="ja-JP" dirty="0"/>
          </a:p>
          <a:p>
            <a:r>
              <a:rPr lang="ja-JP" altLang="en-US"/>
              <a:t>多人同时说话</a:t>
            </a:r>
            <a:endParaRPr lang="en-SG" altLang="ja-JP" dirty="0"/>
          </a:p>
          <a:p>
            <a:r>
              <a:rPr lang="ja-JP" altLang="en-US"/>
              <a:t>其它</a:t>
            </a:r>
            <a:endParaRPr lang="en-SG" altLang="ja-JP" dirty="0"/>
          </a:p>
          <a:p>
            <a:endParaRPr lang="en-US" dirty="0"/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67AC92A6-5214-F243-89EB-0F753350A70B}"/>
              </a:ext>
            </a:extLst>
          </p:cNvPr>
          <p:cNvSpPr/>
          <p:nvPr/>
        </p:nvSpPr>
        <p:spPr>
          <a:xfrm>
            <a:off x="6333423" y="1787474"/>
            <a:ext cx="4995512" cy="1578543"/>
          </a:xfrm>
          <a:prstGeom prst="wedgeRoundRectCallout">
            <a:avLst>
              <a:gd name="adj1" fmla="val -61837"/>
              <a:gd name="adj2" fmla="val 48824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SG"/>
              <a:t>数据</a:t>
            </a:r>
            <a:r>
              <a:rPr lang="ja-JP" altLang="en-US"/>
              <a:t>产业蓬勃发展</a:t>
            </a:r>
            <a:endParaRPr lang="en-SG" altLang="ja-JP" dirty="0"/>
          </a:p>
          <a:p>
            <a:pPr algn="ctr"/>
            <a:r>
              <a:rPr lang="ja-JP" altLang="en-US"/>
              <a:t>中国陆续出现多家数据公司</a:t>
            </a:r>
            <a:endParaRPr lang="en-SG" altLang="ja-JP" dirty="0"/>
          </a:p>
          <a:p>
            <a:pPr algn="ctr"/>
            <a:r>
              <a:rPr lang="ja-JP" altLang="en-US"/>
              <a:t>新加坡本地企业也把数据采集</a:t>
            </a:r>
            <a:r>
              <a:rPr lang="zh-CN" altLang="en-US" dirty="0"/>
              <a:t>，</a:t>
            </a:r>
            <a:r>
              <a:rPr lang="ja-JP" altLang="en-US"/>
              <a:t>标注作为业务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CE269-6927-AA4C-B4EC-4269E079D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265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2D124-8E9A-0C41-9A59-373E3F8B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新加坡国家语料库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C6166-62DD-EA43-A182-643DC6569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ja-JP" altLang="en-US"/>
              <a:t>预计</a:t>
            </a:r>
            <a:r>
              <a:rPr lang="en-US" altLang="zh-CN" dirty="0"/>
              <a:t>3000</a:t>
            </a:r>
            <a:r>
              <a:rPr lang="ja-JP" altLang="en-US"/>
              <a:t>小时新加坡英语数据</a:t>
            </a:r>
            <a:endParaRPr lang="en-SG" altLang="ja-JP" dirty="0"/>
          </a:p>
          <a:p>
            <a:r>
              <a:rPr lang="ja-JP" altLang="en-US"/>
              <a:t>手工标注</a:t>
            </a:r>
            <a:endParaRPr lang="en-SG" altLang="ja-JP" dirty="0"/>
          </a:p>
          <a:p>
            <a:r>
              <a:rPr lang="ja-JP" altLang="en-US"/>
              <a:t>朗读数据</a:t>
            </a:r>
            <a:r>
              <a:rPr lang="zh-CN" altLang="en-US" dirty="0"/>
              <a:t>，</a:t>
            </a:r>
            <a:r>
              <a:rPr lang="ja-JP" altLang="en-US"/>
              <a:t>对话数据</a:t>
            </a:r>
            <a:endParaRPr lang="en-SG" altLang="ja-JP" dirty="0"/>
          </a:p>
          <a:p>
            <a:r>
              <a:rPr lang="ja-JP" altLang="en-US"/>
              <a:t>涵盖具有本地特色的词汇</a:t>
            </a:r>
            <a:endParaRPr lang="en-SG" altLang="ja-JP" dirty="0"/>
          </a:p>
          <a:p>
            <a:pPr lvl="1"/>
            <a:r>
              <a:rPr lang="ja-JP" altLang="en-US"/>
              <a:t>人名</a:t>
            </a:r>
            <a:r>
              <a:rPr lang="zh-CN" altLang="en-US" dirty="0"/>
              <a:t>，</a:t>
            </a:r>
            <a:r>
              <a:rPr lang="ja-JP" altLang="en-US"/>
              <a:t>地名</a:t>
            </a:r>
            <a:endParaRPr lang="en-SG" altLang="ja-JP" dirty="0"/>
          </a:p>
          <a:p>
            <a:pPr lvl="1"/>
            <a:r>
              <a:rPr lang="ja-JP" altLang="en-US"/>
              <a:t>常见的方言词汇</a:t>
            </a:r>
            <a:r>
              <a:rPr lang="zh-CN" altLang="en-US" dirty="0"/>
              <a:t>，</a:t>
            </a:r>
            <a:r>
              <a:rPr lang="ja-JP" altLang="en-US"/>
              <a:t>例如</a:t>
            </a:r>
            <a:r>
              <a:rPr lang="en-US" altLang="ja-JP" dirty="0" err="1"/>
              <a:t>Bak</a:t>
            </a:r>
            <a:r>
              <a:rPr lang="en-US" altLang="ja-JP" dirty="0"/>
              <a:t> </a:t>
            </a:r>
            <a:r>
              <a:rPr lang="en-US" altLang="ja-JP" dirty="0" err="1"/>
              <a:t>Kut</a:t>
            </a:r>
            <a:r>
              <a:rPr lang="en-US" altLang="ja-JP" dirty="0"/>
              <a:t> </a:t>
            </a:r>
            <a:r>
              <a:rPr lang="en-US" altLang="ja-JP" dirty="0" err="1"/>
              <a:t>Teh</a:t>
            </a:r>
            <a:endParaRPr lang="en-US" altLang="ja-JP" dirty="0"/>
          </a:p>
          <a:p>
            <a:r>
              <a:rPr lang="ja-JP" altLang="en-US"/>
              <a:t>服务于多项研究及应用</a:t>
            </a:r>
            <a:endParaRPr lang="en-SG" altLang="ja-JP" dirty="0"/>
          </a:p>
          <a:p>
            <a:r>
              <a:rPr lang="ja-JP" altLang="en-US"/>
              <a:t>原则上免费使用</a:t>
            </a:r>
            <a:r>
              <a:rPr lang="zh-CN" altLang="en-US" dirty="0"/>
              <a:t>，</a:t>
            </a:r>
            <a:r>
              <a:rPr lang="ja-JP" altLang="en-US"/>
              <a:t>需要</a:t>
            </a:r>
            <a:r>
              <a:rPr lang="en-US" altLang="ja-JP" dirty="0"/>
              <a:t>IMDA</a:t>
            </a:r>
            <a:r>
              <a:rPr lang="ja-JP" altLang="en-US"/>
              <a:t>授权</a:t>
            </a:r>
            <a:endParaRPr lang="en-US" altLang="ja-J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C1866D-CF1C-0B4E-8E06-A59B416AE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876" y="342043"/>
            <a:ext cx="4899535" cy="645799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C4FDED-6355-9540-BA66-FC3A8D546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719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347</Words>
  <Application>Microsoft Macintosh PowerPoint</Application>
  <PresentationFormat>Widescreen</PresentationFormat>
  <Paragraphs>67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ＭＳ Ｐゴシック</vt:lpstr>
      <vt:lpstr>宋体</vt:lpstr>
      <vt:lpstr>Arial</vt:lpstr>
      <vt:lpstr>Trebuchet MS</vt:lpstr>
      <vt:lpstr>Tw Cen MT</vt:lpstr>
      <vt:lpstr>Circuit</vt:lpstr>
      <vt:lpstr>基于HMM+DNN的语音识别系统</vt:lpstr>
      <vt:lpstr>应用场景（一）国家法院“法庭智能转录系统”</vt:lpstr>
      <vt:lpstr>应用场景（二）民航局空中管理语音识别系统</vt:lpstr>
      <vt:lpstr>语音识别面对的挑战</vt:lpstr>
      <vt:lpstr>新加坡国家语料库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基于HMM+DNN的语音识别系统</dc:title>
  <dc:creator>Lei Wang</dc:creator>
  <cp:lastModifiedBy>Lei Wang</cp:lastModifiedBy>
  <cp:revision>2</cp:revision>
  <dcterms:created xsi:type="dcterms:W3CDTF">2022-06-13T02:36:21Z</dcterms:created>
  <dcterms:modified xsi:type="dcterms:W3CDTF">2022-06-13T02:37:40Z</dcterms:modified>
</cp:coreProperties>
</file>

<file path=docProps/thumbnail.jpeg>
</file>